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58" r:id="rId3"/>
    <p:sldId id="260" r:id="rId4"/>
    <p:sldId id="261" r:id="rId5"/>
    <p:sldId id="262" r:id="rId6"/>
    <p:sldId id="265" r:id="rId7"/>
    <p:sldId id="263" r:id="rId8"/>
    <p:sldId id="264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3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5/31/2020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75000" y="639098"/>
            <a:ext cx="8864600" cy="2574002"/>
          </a:xfrm>
        </p:spPr>
        <p:txBody>
          <a:bodyPr>
            <a:normAutofit/>
          </a:bodyPr>
          <a:lstStyle/>
          <a:p>
            <a:r>
              <a:rPr lang="en-US" sz="8000" dirty="0"/>
              <a:t>SPA</a:t>
            </a:r>
            <a:r>
              <a:rPr lang="en-US" dirty="0"/>
              <a:t>NNING TREE</a:t>
            </a:r>
            <a:endParaRPr lang="en-US" sz="8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15153" y="4763253"/>
            <a:ext cx="6269347" cy="1021498"/>
          </a:xfrm>
        </p:spPr>
        <p:txBody>
          <a:bodyPr>
            <a:normAutofit fontScale="92500"/>
          </a:bodyPr>
          <a:lstStyle/>
          <a:p>
            <a:r>
              <a:rPr lang="en-US" b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Key word 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redundant topology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(s</a:t>
            </a:r>
            <a:r>
              <a:rPr lang="vi-V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ơ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đồ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mạng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có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tính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chất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dự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phòng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4" descr="A picture containing building, sitting, bench, side&#10;&#10;Description automatically generated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2984501" cy="685799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88B44F2-8C08-4EDB-9F1A-600BAF4EBC0B}"/>
              </a:ext>
            </a:extLst>
          </p:cNvPr>
          <p:cNvSpPr txBox="1"/>
          <p:nvPr/>
        </p:nvSpPr>
        <p:spPr>
          <a:xfrm>
            <a:off x="2984500" y="0"/>
            <a:ext cx="920750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FE2A52-A04E-4CBD-8F1E-B475211CB044}"/>
              </a:ext>
            </a:extLst>
          </p:cNvPr>
          <p:cNvSpPr txBox="1"/>
          <p:nvPr/>
        </p:nvSpPr>
        <p:spPr>
          <a:xfrm>
            <a:off x="2984500" y="6464300"/>
            <a:ext cx="920750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 VIÊN BIÊN SOẠN : D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 – KHOA CNTT</a:t>
            </a:r>
          </a:p>
        </p:txBody>
      </p: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953000"/>
            <a:ext cx="12192000" cy="1905000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en-US" sz="1400" dirty="0">
                <a:solidFill>
                  <a:srgbClr val="FFFFFF"/>
                </a:solidFill>
              </a:rPr>
              <a:t>Redundant topology : Cho </a:t>
            </a:r>
            <a:r>
              <a:rPr lang="en-US" sz="1400" dirty="0" err="1">
                <a:solidFill>
                  <a:srgbClr val="FFFFFF"/>
                </a:solidFill>
              </a:rPr>
              <a:t>phép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loại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bỏ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các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điểm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chết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trong</a:t>
            </a:r>
            <a:r>
              <a:rPr lang="en-US" sz="1400" dirty="0">
                <a:solidFill>
                  <a:srgbClr val="FFFFFF"/>
                </a:solidFill>
              </a:rPr>
              <a:t> s</a:t>
            </a:r>
            <a:r>
              <a:rPr lang="vi-VN" sz="1400" dirty="0">
                <a:solidFill>
                  <a:srgbClr val="FFFFFF"/>
                </a:solidFill>
              </a:rPr>
              <a:t>ơ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đồ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mạng</a:t>
            </a:r>
            <a:r>
              <a:rPr lang="en-US" sz="1400" dirty="0">
                <a:solidFill>
                  <a:srgbClr val="FFFFFF"/>
                </a:solidFill>
              </a:rPr>
              <a:t> (</a:t>
            </a:r>
            <a:r>
              <a:rPr lang="en-US" sz="1400" dirty="0" err="1">
                <a:solidFill>
                  <a:srgbClr val="FFFFFF"/>
                </a:solidFill>
              </a:rPr>
              <a:t>thiết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bị</a:t>
            </a:r>
            <a:r>
              <a:rPr lang="en-US" sz="1400" dirty="0">
                <a:solidFill>
                  <a:srgbClr val="FFFFFF"/>
                </a:solidFill>
              </a:rPr>
              <a:t> h</a:t>
            </a:r>
            <a:r>
              <a:rPr lang="vi-VN" sz="1400" dirty="0">
                <a:solidFill>
                  <a:srgbClr val="FFFFFF"/>
                </a:solidFill>
              </a:rPr>
              <a:t>ư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hỏng</a:t>
            </a:r>
            <a:r>
              <a:rPr lang="en-US" sz="1400" dirty="0">
                <a:solidFill>
                  <a:srgbClr val="FFFFFF"/>
                </a:solidFill>
              </a:rPr>
              <a:t>/ng</a:t>
            </a:r>
            <a:r>
              <a:rPr lang="vi-VN" sz="1400" dirty="0">
                <a:solidFill>
                  <a:srgbClr val="FFFFFF"/>
                </a:solidFill>
              </a:rPr>
              <a:t>ư</a:t>
            </a:r>
            <a:r>
              <a:rPr lang="en-US" sz="1400" dirty="0">
                <a:solidFill>
                  <a:srgbClr val="FFFFFF"/>
                </a:solidFill>
              </a:rPr>
              <a:t>ng </a:t>
            </a:r>
            <a:r>
              <a:rPr lang="en-US" sz="1400" dirty="0" err="1">
                <a:solidFill>
                  <a:srgbClr val="FFFFFF"/>
                </a:solidFill>
              </a:rPr>
              <a:t>hoạt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động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v.v</a:t>
            </a:r>
            <a:r>
              <a:rPr lang="en-US" sz="1400" dirty="0">
                <a:solidFill>
                  <a:srgbClr val="FFFFFF"/>
                </a:solidFill>
              </a:rPr>
              <a:t>…)</a:t>
            </a:r>
          </a:p>
          <a:p>
            <a:pPr marL="285750" indent="-285750">
              <a:buFontTx/>
              <a:buChar char="-"/>
            </a:pPr>
            <a:r>
              <a:rPr lang="en-US" sz="1400" dirty="0" err="1">
                <a:solidFill>
                  <a:srgbClr val="FFFFFF"/>
                </a:solidFill>
              </a:rPr>
              <a:t>Như</a:t>
            </a:r>
            <a:r>
              <a:rPr lang="vi-VN" sz="1400" dirty="0">
                <a:solidFill>
                  <a:srgbClr val="FFFFFF"/>
                </a:solidFill>
              </a:rPr>
              <a:t>ơ</a:t>
            </a:r>
            <a:r>
              <a:rPr lang="en-US" sz="1400" dirty="0">
                <a:solidFill>
                  <a:srgbClr val="FFFFFF"/>
                </a:solidFill>
              </a:rPr>
              <a:t>c </a:t>
            </a:r>
            <a:r>
              <a:rPr lang="en-US" sz="1400" dirty="0" err="1">
                <a:solidFill>
                  <a:srgbClr val="FFFFFF"/>
                </a:solidFill>
              </a:rPr>
              <a:t>điểm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của</a:t>
            </a:r>
            <a:r>
              <a:rPr lang="en-US" sz="1400" dirty="0">
                <a:solidFill>
                  <a:srgbClr val="FFFFFF"/>
                </a:solidFill>
              </a:rPr>
              <a:t> redundant topology : </a:t>
            </a:r>
            <a:r>
              <a:rPr lang="en-US" sz="1400" dirty="0" err="1">
                <a:solidFill>
                  <a:srgbClr val="FFFFFF"/>
                </a:solidFill>
              </a:rPr>
              <a:t>gây</a:t>
            </a:r>
            <a:r>
              <a:rPr lang="en-US" sz="1400" dirty="0">
                <a:solidFill>
                  <a:srgbClr val="FFFFFF"/>
                </a:solidFill>
              </a:rPr>
              <a:t> ra broadcast storm, </a:t>
            </a:r>
            <a:r>
              <a:rPr lang="en-US" sz="1400" dirty="0" err="1">
                <a:solidFill>
                  <a:srgbClr val="FFFFFF"/>
                </a:solidFill>
              </a:rPr>
              <a:t>lỗi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bảng</a:t>
            </a:r>
            <a:r>
              <a:rPr lang="en-US" sz="1400" dirty="0">
                <a:solidFill>
                  <a:srgbClr val="FFFFFF"/>
                </a:solidFill>
              </a:rPr>
              <a:t> mac address (</a:t>
            </a:r>
            <a:r>
              <a:rPr lang="en-US" sz="1400" dirty="0" err="1">
                <a:solidFill>
                  <a:srgbClr val="FFFFFF"/>
                </a:solidFill>
              </a:rPr>
              <a:t>mạng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bị</a:t>
            </a:r>
            <a:r>
              <a:rPr lang="en-US" sz="1400" dirty="0">
                <a:solidFill>
                  <a:srgbClr val="FFFFFF"/>
                </a:solidFill>
              </a:rPr>
              <a:t> loop )</a:t>
            </a:r>
          </a:p>
          <a:p>
            <a:pPr marL="285750" indent="-285750">
              <a:buFontTx/>
              <a:buChar char="-"/>
            </a:pPr>
            <a:r>
              <a:rPr lang="en-US" sz="1400" dirty="0" err="1">
                <a:solidFill>
                  <a:srgbClr val="FFFFFF"/>
                </a:solidFill>
              </a:rPr>
              <a:t>Để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khắc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phục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nh</a:t>
            </a:r>
            <a:r>
              <a:rPr lang="vi-VN" sz="1400" dirty="0">
                <a:solidFill>
                  <a:srgbClr val="FFFFFF"/>
                </a:solidFill>
              </a:rPr>
              <a:t>ư</a:t>
            </a:r>
            <a:r>
              <a:rPr lang="en-US" sz="1400" dirty="0" err="1">
                <a:solidFill>
                  <a:srgbClr val="FFFFFF"/>
                </a:solidFill>
              </a:rPr>
              <a:t>ợc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điểm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trên</a:t>
            </a:r>
            <a:r>
              <a:rPr lang="en-US" sz="1400" dirty="0">
                <a:solidFill>
                  <a:srgbClr val="FFFFFF"/>
                </a:solidFill>
              </a:rPr>
              <a:t>, </a:t>
            </a:r>
            <a:r>
              <a:rPr lang="en-US" sz="1400" dirty="0" err="1">
                <a:solidFill>
                  <a:srgbClr val="FFFFFF"/>
                </a:solidFill>
              </a:rPr>
              <a:t>giao</a:t>
            </a:r>
            <a:r>
              <a:rPr lang="en-US" sz="1400" dirty="0">
                <a:solidFill>
                  <a:srgbClr val="FFFFFF"/>
                </a:solidFill>
              </a:rPr>
              <a:t> </a:t>
            </a:r>
            <a:r>
              <a:rPr lang="en-US" sz="1400" dirty="0" err="1">
                <a:solidFill>
                  <a:srgbClr val="FFFFFF"/>
                </a:solidFill>
              </a:rPr>
              <a:t>thức</a:t>
            </a:r>
            <a:r>
              <a:rPr lang="en-US" sz="1400" dirty="0">
                <a:solidFill>
                  <a:srgbClr val="FFFFFF"/>
                </a:solidFill>
              </a:rPr>
              <a:t> spanning tree (</a:t>
            </a:r>
            <a:r>
              <a:rPr lang="en-US" sz="1400" dirty="0" err="1">
                <a:solidFill>
                  <a:srgbClr val="FFFFFF"/>
                </a:solidFill>
              </a:rPr>
              <a:t>stp</a:t>
            </a:r>
            <a:r>
              <a:rPr lang="en-US" sz="1400" dirty="0">
                <a:solidFill>
                  <a:srgbClr val="FFFFFF"/>
                </a:solidFill>
              </a:rPr>
              <a:t>) ra </a:t>
            </a:r>
            <a:r>
              <a:rPr lang="en-US" sz="1400" dirty="0" err="1">
                <a:solidFill>
                  <a:srgbClr val="FFFFFF"/>
                </a:solidFill>
              </a:rPr>
              <a:t>đời</a:t>
            </a:r>
            <a:endParaRPr lang="en-US" sz="1400" dirty="0">
              <a:solidFill>
                <a:srgbClr val="FFFFF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A62496-E25C-4914-A6D5-9E6574ED8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42" y="0"/>
            <a:ext cx="12188951" cy="4953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57E391-35BC-422B-BE77-454CE6D55A77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191714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5225240"/>
            <a:ext cx="100584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- Redundant topology : Cho </a:t>
            </a:r>
            <a:r>
              <a:rPr lang="en-US" dirty="0" err="1">
                <a:solidFill>
                  <a:srgbClr val="FFFFFF"/>
                </a:solidFill>
              </a:rPr>
              <a:t>phép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loại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bỏ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các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điểm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chết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trong</a:t>
            </a:r>
            <a:r>
              <a:rPr lang="en-US" dirty="0">
                <a:solidFill>
                  <a:srgbClr val="FFFFFF"/>
                </a:solidFill>
              </a:rPr>
              <a:t> s</a:t>
            </a:r>
            <a:r>
              <a:rPr lang="vi-VN" dirty="0">
                <a:solidFill>
                  <a:srgbClr val="FFFFFF"/>
                </a:solidFill>
              </a:rPr>
              <a:t>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đồ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mạng</a:t>
            </a:r>
            <a:r>
              <a:rPr lang="en-US" dirty="0">
                <a:solidFill>
                  <a:srgbClr val="FFFFFF"/>
                </a:solidFill>
              </a:rPr>
              <a:t> (</a:t>
            </a:r>
            <a:r>
              <a:rPr lang="en-US" dirty="0" err="1">
                <a:solidFill>
                  <a:srgbClr val="FFFFFF"/>
                </a:solidFill>
              </a:rPr>
              <a:t>thiết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bị</a:t>
            </a:r>
            <a:r>
              <a:rPr lang="en-US" dirty="0">
                <a:solidFill>
                  <a:srgbClr val="FFFFFF"/>
                </a:solidFill>
              </a:rPr>
              <a:t> h</a:t>
            </a:r>
            <a:r>
              <a:rPr lang="vi-VN" dirty="0">
                <a:solidFill>
                  <a:srgbClr val="FFFFFF"/>
                </a:solidFill>
              </a:rPr>
              <a:t>ư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hỏng</a:t>
            </a:r>
            <a:r>
              <a:rPr lang="en-US" dirty="0">
                <a:solidFill>
                  <a:srgbClr val="FFFFFF"/>
                </a:solidFill>
              </a:rPr>
              <a:t>/ng</a:t>
            </a:r>
            <a:r>
              <a:rPr lang="vi-VN" dirty="0">
                <a:solidFill>
                  <a:srgbClr val="FFFFFF"/>
                </a:solidFill>
              </a:rPr>
              <a:t>ư</a:t>
            </a:r>
            <a:r>
              <a:rPr lang="en-US" dirty="0">
                <a:solidFill>
                  <a:srgbClr val="FFFFFF"/>
                </a:solidFill>
              </a:rPr>
              <a:t>ng </a:t>
            </a:r>
            <a:r>
              <a:rPr lang="en-US" dirty="0" err="1">
                <a:solidFill>
                  <a:srgbClr val="FFFFFF"/>
                </a:solidFill>
              </a:rPr>
              <a:t>hoạt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động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070B02-7C2A-4E7B-BCFA-88DFC57E66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168"/>
          <a:stretch/>
        </p:blipFill>
        <p:spPr>
          <a:xfrm>
            <a:off x="0" y="0"/>
            <a:ext cx="12188952" cy="47354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93B2B1D-8D7A-4D13-BB0B-5AE34C9E4296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2740397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3" y="4953000"/>
            <a:ext cx="11918858" cy="146766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-1.vai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switch(TRONG MỘT SEGMENT, MỘT SWITCH GIỮ VAI TRÒ ROOT BRIDGE, CÁC SWITCH CÒN LẠI GIỮ VAI TRÒ NONROOT BRIDGE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-2.vai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-3-trạng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134E8B-070E-4FFE-BB6A-E7F781AF10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299" y="-43070"/>
            <a:ext cx="9664701" cy="495350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40AE87-9CF2-45DD-9FC2-EB1496C60F2F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3866605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B88515-2AE7-4699-B9ED-7395770A790D}"/>
              </a:ext>
            </a:extLst>
          </p:cNvPr>
          <p:cNvSpPr txBox="1"/>
          <p:nvPr/>
        </p:nvSpPr>
        <p:spPr>
          <a:xfrm>
            <a:off x="368300" y="457937"/>
            <a:ext cx="8686800" cy="174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FFFFFF"/>
                </a:solidFill>
              </a:rPr>
              <a:t>1-VAI TRÒ CỦA SWITCH: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LAN/VLAN,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root bridge,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còn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lại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nonroot</a:t>
            </a:r>
            <a:r>
              <a:rPr lang="en-US" sz="1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bridge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</a:t>
            </a:r>
            <a:r>
              <a:rPr lang="en-US" sz="16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êu</a:t>
            </a:r>
            <a:r>
              <a:rPr lang="en-US" sz="16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16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lựa</a:t>
            </a:r>
            <a:r>
              <a:rPr lang="en-US" sz="16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chọn</a:t>
            </a:r>
            <a:r>
              <a:rPr lang="en-US" sz="16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Root Switch: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600" b="1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43EE83-9CA9-4F60-B1CE-849292EBAA5F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382357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B88515-2AE7-4699-B9ED-7395770A790D}"/>
              </a:ext>
            </a:extLst>
          </p:cNvPr>
          <p:cNvSpPr txBox="1"/>
          <p:nvPr/>
        </p:nvSpPr>
        <p:spPr>
          <a:xfrm>
            <a:off x="0" y="-92753"/>
            <a:ext cx="3290335" cy="5256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êu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lựa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chọn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Root Switch: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 X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cùng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gửi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hiệu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Bridge Protocol Data Unit(BPDU), 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BPDU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cứ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giây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đ</a:t>
            </a:r>
            <a:r>
              <a:rPr lang="vi-VN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ợc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gửi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đ</a:t>
            </a:r>
            <a:r>
              <a:rPr lang="vi-VN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ờng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lần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BPDU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tin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trọng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Bridge Priority + MAC Address.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Nhìn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vẽ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ta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thấy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giữa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Swith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-X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Switch-Y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cùng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giá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Bridge Priority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</a:t>
            </a:r>
            <a:r>
              <a:rPr lang="vi-VN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MAC Address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Switch-X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nhỏ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</a:t>
            </a:r>
            <a:r>
              <a:rPr lang="vi-VN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ơ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MAC Address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Switch-Y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nên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Switch-X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sẻ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đ</a:t>
            </a:r>
            <a:r>
              <a:rPr lang="vi-VN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ợc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bầu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chọn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Root Switch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837B8D-6945-411D-A05C-F51F8AFCB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1841" y="651932"/>
            <a:ext cx="8900160" cy="4301067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EDCD82F-2061-4893-B77C-3336C32AF519}"/>
              </a:ext>
            </a:extLst>
          </p:cNvPr>
          <p:cNvCxnSpPr/>
          <p:nvPr/>
        </p:nvCxnSpPr>
        <p:spPr>
          <a:xfrm>
            <a:off x="4435374" y="2467811"/>
            <a:ext cx="82973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5F892C0-C7CB-468D-B9BC-8B8E0E6C2EC5}"/>
              </a:ext>
            </a:extLst>
          </p:cNvPr>
          <p:cNvCxnSpPr/>
          <p:nvPr/>
        </p:nvCxnSpPr>
        <p:spPr>
          <a:xfrm>
            <a:off x="11119408" y="2484745"/>
            <a:ext cx="829734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A0203FF-DFC1-43D4-894B-8FE8B43BBB37}"/>
              </a:ext>
            </a:extLst>
          </p:cNvPr>
          <p:cNvSpPr txBox="1"/>
          <p:nvPr/>
        </p:nvSpPr>
        <p:spPr>
          <a:xfrm>
            <a:off x="211667" y="5038968"/>
            <a:ext cx="115739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Router,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 Address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C0DAB3-CCD7-49C6-A3F7-003A949DEAFE}"/>
              </a:ext>
            </a:extLst>
          </p:cNvPr>
          <p:cNvSpPr txBox="1"/>
          <p:nvPr/>
        </p:nvSpPr>
        <p:spPr>
          <a:xfrm>
            <a:off x="3290334" y="-1471"/>
            <a:ext cx="8900125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TRƯỜNG CAO ĐẲNG LÝ TỰ TRỌNG TP.HCM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33CB7A-C73E-41C6-A1BF-FA66F3E2A17E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3625787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" y="5225240"/>
            <a:ext cx="12007579" cy="1143000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Tx/>
              <a:buChar char="-"/>
            </a:pPr>
            <a:r>
              <a:rPr lang="en-US" dirty="0" err="1">
                <a:solidFill>
                  <a:srgbClr val="FFFFFF"/>
                </a:solidFill>
              </a:rPr>
              <a:t>điều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cần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ghi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nhớ</a:t>
            </a:r>
            <a:r>
              <a:rPr lang="en-US" dirty="0">
                <a:solidFill>
                  <a:srgbClr val="FFFFFF"/>
                </a:solidFill>
              </a:rPr>
              <a:t>: </a:t>
            </a:r>
            <a:r>
              <a:rPr lang="en-US" dirty="0" err="1">
                <a:solidFill>
                  <a:srgbClr val="FFFFFF"/>
                </a:solidFill>
              </a:rPr>
              <a:t>đối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với</a:t>
            </a:r>
            <a:r>
              <a:rPr lang="en-US" dirty="0">
                <a:solidFill>
                  <a:srgbClr val="FFFFFF"/>
                </a:solidFill>
              </a:rPr>
              <a:t> switch đ</a:t>
            </a:r>
            <a:r>
              <a:rPr lang="vi-VN" dirty="0">
                <a:solidFill>
                  <a:srgbClr val="FFFFFF"/>
                </a:solidFill>
              </a:rPr>
              <a:t>ư</a:t>
            </a:r>
            <a:r>
              <a:rPr lang="en-US" dirty="0" err="1">
                <a:solidFill>
                  <a:srgbClr val="FFFFFF"/>
                </a:solidFill>
              </a:rPr>
              <a:t>ợc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bầu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chọn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làm</a:t>
            </a:r>
            <a:r>
              <a:rPr lang="en-US" dirty="0">
                <a:solidFill>
                  <a:srgbClr val="FFFFFF"/>
                </a:solidFill>
              </a:rPr>
              <a:t> root bridge, </a:t>
            </a:r>
            <a:r>
              <a:rPr lang="en-US" dirty="0" err="1">
                <a:solidFill>
                  <a:srgbClr val="FFFFFF"/>
                </a:solidFill>
              </a:rPr>
              <a:t>tất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cả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các</a:t>
            </a:r>
            <a:r>
              <a:rPr lang="en-US" dirty="0">
                <a:solidFill>
                  <a:srgbClr val="FFFFFF"/>
                </a:solidFill>
              </a:rPr>
              <a:t> port </a:t>
            </a:r>
            <a:r>
              <a:rPr lang="en-US" dirty="0" err="1">
                <a:solidFill>
                  <a:srgbClr val="FFFFFF"/>
                </a:solidFill>
              </a:rPr>
              <a:t>của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nó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đều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giữ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vai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trò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là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dp</a:t>
            </a:r>
            <a:r>
              <a:rPr lang="en-US" dirty="0">
                <a:solidFill>
                  <a:srgbClr val="FFFFFF"/>
                </a:solidFill>
              </a:rPr>
              <a:t>(</a:t>
            </a:r>
            <a:r>
              <a:rPr lang="en-US" dirty="0" err="1">
                <a:solidFill>
                  <a:srgbClr val="FFFFFF"/>
                </a:solidFill>
              </a:rPr>
              <a:t>desinated</a:t>
            </a:r>
            <a:r>
              <a:rPr lang="en-US" dirty="0">
                <a:solidFill>
                  <a:srgbClr val="FFFFFF"/>
                </a:solidFill>
              </a:rPr>
              <a:t> port)</a:t>
            </a:r>
          </a:p>
          <a:p>
            <a:pPr marL="342900" indent="-342900">
              <a:buFontTx/>
              <a:buChar char="-"/>
            </a:pPr>
            <a:r>
              <a:rPr lang="en-US" dirty="0" err="1">
                <a:solidFill>
                  <a:srgbClr val="FFFFFF"/>
                </a:solidFill>
              </a:rPr>
              <a:t>Ví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dụ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trên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hình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là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switch_X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1B4D06-70F8-41EF-BB77-7464F5021AFC}"/>
              </a:ext>
            </a:extLst>
          </p:cNvPr>
          <p:cNvSpPr txBox="1"/>
          <p:nvPr/>
        </p:nvSpPr>
        <p:spPr>
          <a:xfrm>
            <a:off x="406399" y="317500"/>
            <a:ext cx="1165013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</a:rPr>
              <a:t>2-VAI TRÒ CỦA PORT</a:t>
            </a:r>
          </a:p>
          <a:p>
            <a:r>
              <a:rPr lang="en-US" dirty="0"/>
              <a:t>+Root port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cổng</a:t>
            </a:r>
            <a:r>
              <a:rPr lang="en-US" dirty="0"/>
              <a:t> h</a:t>
            </a:r>
            <a:r>
              <a:rPr lang="vi-VN" dirty="0"/>
              <a:t>ư</a:t>
            </a:r>
            <a:r>
              <a:rPr lang="en-US" dirty="0" err="1"/>
              <a:t>ớng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Root Switch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.</a:t>
            </a:r>
          </a:p>
          <a:p>
            <a:r>
              <a:rPr lang="en-US" dirty="0"/>
              <a:t>+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đấu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nonroot</a:t>
            </a:r>
            <a:r>
              <a:rPr lang="en-US" dirty="0"/>
              <a:t> switch </a:t>
            </a:r>
            <a:r>
              <a:rPr lang="en-US" dirty="0" err="1"/>
              <a:t>thì</a:t>
            </a:r>
            <a:r>
              <a:rPr lang="en-US" dirty="0"/>
              <a:t> 1 port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vai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root port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DP (Designated Port),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Non-DP.</a:t>
            </a:r>
          </a:p>
          <a:p>
            <a:endParaRPr lang="en-US" dirty="0"/>
          </a:p>
          <a:p>
            <a:r>
              <a:rPr lang="en-US" sz="2800" b="1" dirty="0">
                <a:solidFill>
                  <a:srgbClr val="FFFF00"/>
                </a:solidFill>
              </a:rPr>
              <a:t>P/S: </a:t>
            </a:r>
            <a:r>
              <a:rPr lang="en-US" sz="2800" b="1" dirty="0" err="1">
                <a:solidFill>
                  <a:srgbClr val="FFFF00"/>
                </a:solidFill>
              </a:rPr>
              <a:t>Tiêu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chí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chọn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lựa</a:t>
            </a:r>
            <a:r>
              <a:rPr lang="en-US" sz="2800" b="1" dirty="0">
                <a:solidFill>
                  <a:srgbClr val="FFFF00"/>
                </a:solidFill>
              </a:rPr>
              <a:t> Root port </a:t>
            </a:r>
            <a:r>
              <a:rPr lang="en-US" sz="2800" b="1" dirty="0" err="1">
                <a:solidFill>
                  <a:srgbClr val="FFFF00"/>
                </a:solidFill>
              </a:rPr>
              <a:t>trong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Nonroot</a:t>
            </a:r>
            <a:r>
              <a:rPr lang="en-US" sz="2800" b="1" dirty="0">
                <a:solidFill>
                  <a:srgbClr val="FFFF00"/>
                </a:solidFill>
              </a:rPr>
              <a:t> bridge:</a:t>
            </a:r>
          </a:p>
          <a:p>
            <a:r>
              <a:rPr lang="en-US" dirty="0"/>
              <a:t>*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Path-cost</a:t>
            </a:r>
            <a:r>
              <a:rPr lang="en-US" dirty="0">
                <a:sym typeface="Wingdings" panose="05000000000000000000" pitchFamily="2" charset="2"/>
              </a:rPr>
              <a:t>(</a:t>
            </a:r>
            <a:r>
              <a:rPr lang="en-US" dirty="0" err="1">
                <a:sym typeface="Wingdings" panose="05000000000000000000" pitchFamily="2" charset="2"/>
              </a:rPr>
              <a:t>Chọn</a:t>
            </a:r>
            <a:r>
              <a:rPr lang="en-US" dirty="0">
                <a:sym typeface="Wingdings" panose="05000000000000000000" pitchFamily="2" charset="2"/>
              </a:rPr>
              <a:t> đ</a:t>
            </a:r>
            <a:r>
              <a:rPr lang="vi-VN" dirty="0">
                <a:sym typeface="Wingdings" panose="05000000000000000000" pitchFamily="2" charset="2"/>
              </a:rPr>
              <a:t>ư</a:t>
            </a:r>
            <a:r>
              <a:rPr lang="en-US" dirty="0" err="1">
                <a:sym typeface="Wingdings" panose="05000000000000000000" pitchFamily="2" charset="2"/>
              </a:rPr>
              <a:t>ơng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đi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nhanh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nhất</a:t>
            </a:r>
            <a:r>
              <a:rPr lang="en-US" dirty="0">
                <a:sym typeface="Wingdings" panose="05000000000000000000" pitchFamily="2" charset="2"/>
              </a:rPr>
              <a:t>. </a:t>
            </a:r>
            <a:r>
              <a:rPr lang="en-US" dirty="0" err="1">
                <a:sym typeface="Wingdings" panose="05000000000000000000" pitchFamily="2" charset="2"/>
              </a:rPr>
              <a:t>Nghĩa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là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băng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thông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càng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lớn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thì</a:t>
            </a:r>
            <a:r>
              <a:rPr lang="en-US" dirty="0">
                <a:sym typeface="Wingdings" panose="05000000000000000000" pitchFamily="2" charset="2"/>
              </a:rPr>
              <a:t> Path-cost </a:t>
            </a:r>
            <a:r>
              <a:rPr lang="en-US" dirty="0" err="1">
                <a:sym typeface="Wingdings" panose="05000000000000000000" pitchFamily="2" charset="2"/>
              </a:rPr>
              <a:t>sẽ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càng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nhỏ</a:t>
            </a:r>
            <a:r>
              <a:rPr lang="en-US" dirty="0">
                <a:sym typeface="Wingdings" panose="05000000000000000000" pitchFamily="2" charset="2"/>
              </a:rPr>
              <a:t>)</a:t>
            </a:r>
            <a:endParaRPr lang="en-US" dirty="0"/>
          </a:p>
          <a:p>
            <a:r>
              <a:rPr lang="en-US" dirty="0"/>
              <a:t>   </a:t>
            </a: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vẽ</a:t>
            </a:r>
            <a:r>
              <a:rPr lang="en-US" dirty="0"/>
              <a:t> : </a:t>
            </a:r>
            <a:r>
              <a:rPr lang="en-US" dirty="0" err="1"/>
              <a:t>Băng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100 Base-T (100Mbps),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đ</a:t>
            </a:r>
            <a:r>
              <a:rPr lang="vi-VN" dirty="0"/>
              <a:t>ư</a:t>
            </a:r>
            <a:r>
              <a:rPr lang="en-US" dirty="0" err="1"/>
              <a:t>ờng</a:t>
            </a:r>
            <a:r>
              <a:rPr lang="en-US" dirty="0"/>
              <a:t> d</a:t>
            </a:r>
            <a:r>
              <a:rPr lang="vi-VN" dirty="0"/>
              <a:t>ư</a:t>
            </a:r>
            <a:r>
              <a:rPr lang="en-US" dirty="0" err="1"/>
              <a:t>ới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10 Base-T (10Mbps)</a:t>
            </a:r>
          </a:p>
          <a:p>
            <a:r>
              <a:rPr lang="en-US" dirty="0"/>
              <a:t>*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Bridge-ID</a:t>
            </a:r>
          </a:p>
          <a:p>
            <a:r>
              <a:rPr lang="en-US" dirty="0"/>
              <a:t>*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Port-ID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890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951127"/>
            <a:ext cx="12192000" cy="1143000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Tx/>
              <a:buChar char="-"/>
            </a:pPr>
            <a:r>
              <a:rPr lang="vi-VN" dirty="0">
                <a:solidFill>
                  <a:srgbClr val="FFFFFF"/>
                </a:solidFill>
                <a:latin typeface="+mj-lt"/>
              </a:rPr>
              <a:t>Như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vậy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, ở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trạng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thái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xử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lý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gói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bpdu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từ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switch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khác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mất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tổng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thời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gian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fowarding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delay = 50 </a:t>
            </a:r>
            <a:r>
              <a:rPr lang="en-US" dirty="0" err="1">
                <a:solidFill>
                  <a:srgbClr val="FFFFFF"/>
                </a:solidFill>
                <a:latin typeface="+mj-lt"/>
              </a:rPr>
              <a:t>giây</a:t>
            </a:r>
            <a:r>
              <a:rPr lang="en-US" dirty="0">
                <a:solidFill>
                  <a:srgbClr val="FFFFFF"/>
                </a:solidFill>
                <a:latin typeface="+mj-lt"/>
              </a:rPr>
              <a:t> 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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Khá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chậm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!</a:t>
            </a:r>
          </a:p>
          <a:p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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giải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quyết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nh</a:t>
            </a:r>
            <a:r>
              <a:rPr lang="vi-VN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ư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ợc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điểm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băng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kỹ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thuật</a:t>
            </a:r>
            <a:r>
              <a:rPr lang="en-US" dirty="0">
                <a:solidFill>
                  <a:srgbClr val="FFFFFF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+mj-lt"/>
                <a:sym typeface="Wingdings" panose="05000000000000000000" pitchFamily="2" charset="2"/>
              </a:rPr>
              <a:t>portfast</a:t>
            </a:r>
            <a:endParaRPr lang="en-US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70D99C-026E-4BB9-B5BE-76378D1E7047}"/>
              </a:ext>
            </a:extLst>
          </p:cNvPr>
          <p:cNvSpPr txBox="1"/>
          <p:nvPr/>
        </p:nvSpPr>
        <p:spPr>
          <a:xfrm>
            <a:off x="-1" y="305094"/>
            <a:ext cx="3575041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3- TRẠNG THÁI CỦA PORT</a:t>
            </a:r>
          </a:p>
          <a:p>
            <a:r>
              <a:rPr lang="en-US" b="1" dirty="0">
                <a:solidFill>
                  <a:srgbClr val="FFFF00"/>
                </a:solidFill>
              </a:rPr>
              <a:t>B</a:t>
            </a:r>
            <a:r>
              <a:rPr lang="vi-VN" b="1" dirty="0">
                <a:solidFill>
                  <a:srgbClr val="FFFF00"/>
                </a:solidFill>
              </a:rPr>
              <a:t>ư</a:t>
            </a:r>
            <a:r>
              <a:rPr lang="en-US" b="1" dirty="0" err="1">
                <a:solidFill>
                  <a:srgbClr val="FFFF00"/>
                </a:solidFill>
              </a:rPr>
              <a:t>ớc</a:t>
            </a:r>
            <a:r>
              <a:rPr lang="en-US" b="1" dirty="0">
                <a:solidFill>
                  <a:srgbClr val="FFFF00"/>
                </a:solidFill>
              </a:rPr>
              <a:t> 1: Ở </a:t>
            </a:r>
            <a:r>
              <a:rPr lang="en-US" b="1" dirty="0" err="1">
                <a:solidFill>
                  <a:srgbClr val="FFFF00"/>
                </a:solidFill>
              </a:rPr>
              <a:t>trạng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thái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bloking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và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mất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thời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gian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tối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đa</a:t>
            </a:r>
            <a:r>
              <a:rPr lang="en-US" b="1" dirty="0">
                <a:solidFill>
                  <a:srgbClr val="FFFF00"/>
                </a:solidFill>
              </a:rPr>
              <a:t> 20 </a:t>
            </a:r>
            <a:r>
              <a:rPr lang="en-US" b="1" dirty="0" err="1">
                <a:solidFill>
                  <a:srgbClr val="FFFF00"/>
                </a:solidFill>
              </a:rPr>
              <a:t>giây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để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chuyển</a:t>
            </a:r>
            <a:r>
              <a:rPr lang="en-US" b="1" dirty="0">
                <a:solidFill>
                  <a:srgbClr val="FFFF00"/>
                </a:solidFill>
              </a:rPr>
              <a:t> sang </a:t>
            </a:r>
            <a:r>
              <a:rPr lang="en-US" b="1" dirty="0" err="1">
                <a:solidFill>
                  <a:srgbClr val="FFFF00"/>
                </a:solidFill>
              </a:rPr>
              <a:t>trạng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thái</a:t>
            </a:r>
            <a:r>
              <a:rPr lang="en-US" b="1" dirty="0">
                <a:solidFill>
                  <a:srgbClr val="FFFF00"/>
                </a:solidFill>
              </a:rPr>
              <a:t> Listening(</a:t>
            </a:r>
            <a:r>
              <a:rPr lang="en-US" b="1" dirty="0" err="1">
                <a:solidFill>
                  <a:srgbClr val="FFFF00"/>
                </a:solidFill>
              </a:rPr>
              <a:t>đèn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từ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màu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hổ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phách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chuyển</a:t>
            </a:r>
            <a:r>
              <a:rPr lang="en-US" b="1" dirty="0">
                <a:solidFill>
                  <a:srgbClr val="FFFF00"/>
                </a:solidFill>
              </a:rPr>
              <a:t> sang </a:t>
            </a:r>
            <a:r>
              <a:rPr lang="en-US" b="1" dirty="0" err="1">
                <a:solidFill>
                  <a:srgbClr val="FFFF00"/>
                </a:solidFill>
              </a:rPr>
              <a:t>đèn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màu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xanh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lá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cây</a:t>
            </a:r>
            <a:r>
              <a:rPr lang="en-US" b="1" dirty="0">
                <a:solidFill>
                  <a:srgbClr val="FFFF00"/>
                </a:solidFill>
              </a:rPr>
              <a:t>).</a:t>
            </a:r>
          </a:p>
          <a:p>
            <a:r>
              <a:rPr lang="en-US" b="1" dirty="0">
                <a:solidFill>
                  <a:srgbClr val="FFFF00"/>
                </a:solidFill>
              </a:rPr>
              <a:t>B</a:t>
            </a:r>
            <a:r>
              <a:rPr lang="vi-VN" b="1" dirty="0">
                <a:solidFill>
                  <a:srgbClr val="FFFF00"/>
                </a:solidFill>
              </a:rPr>
              <a:t>ư</a:t>
            </a:r>
            <a:r>
              <a:rPr lang="en-US" b="1" dirty="0" err="1">
                <a:solidFill>
                  <a:srgbClr val="FFFF00"/>
                </a:solidFill>
              </a:rPr>
              <a:t>ớc</a:t>
            </a:r>
            <a:r>
              <a:rPr lang="en-US" b="1" dirty="0">
                <a:solidFill>
                  <a:srgbClr val="FFFF00"/>
                </a:solidFill>
              </a:rPr>
              <a:t> 2:  Khi ở </a:t>
            </a:r>
            <a:r>
              <a:rPr lang="en-US" b="1" dirty="0" err="1">
                <a:solidFill>
                  <a:srgbClr val="FFFF00"/>
                </a:solidFill>
              </a:rPr>
              <a:t>trạng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thái</a:t>
            </a:r>
            <a:r>
              <a:rPr lang="en-US" b="1" dirty="0">
                <a:solidFill>
                  <a:srgbClr val="FFFF00"/>
                </a:solidFill>
              </a:rPr>
              <a:t>  Listening </a:t>
            </a:r>
            <a:r>
              <a:rPr lang="en-US" b="1" dirty="0" err="1">
                <a:solidFill>
                  <a:srgbClr val="FFFF00"/>
                </a:solidFill>
              </a:rPr>
              <a:t>là</a:t>
            </a:r>
            <a:r>
              <a:rPr lang="en-US" b="1" dirty="0">
                <a:solidFill>
                  <a:srgbClr val="FFFF00"/>
                </a:solidFill>
              </a:rPr>
              <a:t> 15 </a:t>
            </a:r>
            <a:r>
              <a:rPr lang="en-US" b="1" dirty="0" err="1">
                <a:solidFill>
                  <a:srgbClr val="FFFF00"/>
                </a:solidFill>
              </a:rPr>
              <a:t>giây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sẽ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chuyển</a:t>
            </a:r>
            <a:r>
              <a:rPr lang="en-US" b="1" dirty="0">
                <a:solidFill>
                  <a:srgbClr val="FFFF00"/>
                </a:solidFill>
              </a:rPr>
              <a:t> sang </a:t>
            </a:r>
            <a:r>
              <a:rPr lang="en-US" b="1" dirty="0" err="1">
                <a:solidFill>
                  <a:srgbClr val="FFFF00"/>
                </a:solidFill>
              </a:rPr>
              <a:t>trạng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thái</a:t>
            </a:r>
            <a:r>
              <a:rPr lang="en-US" b="1" dirty="0">
                <a:solidFill>
                  <a:srgbClr val="FFFF00"/>
                </a:solidFill>
              </a:rPr>
              <a:t> Forwarding = 15 </a:t>
            </a:r>
            <a:r>
              <a:rPr lang="en-US" b="1" dirty="0" err="1">
                <a:solidFill>
                  <a:srgbClr val="FFFF00"/>
                </a:solidFill>
              </a:rPr>
              <a:t>giây</a:t>
            </a:r>
            <a:r>
              <a:rPr lang="en-US" b="1" dirty="0">
                <a:solidFill>
                  <a:srgbClr val="FFFF00"/>
                </a:solidFill>
              </a:rPr>
              <a:t>.</a:t>
            </a:r>
          </a:p>
          <a:p>
            <a:endParaRPr lang="en-US" sz="1800" b="1" dirty="0">
              <a:solidFill>
                <a:srgbClr val="FFFF00"/>
              </a:solidFill>
            </a:endParaRPr>
          </a:p>
          <a:p>
            <a:endParaRPr lang="en-US" sz="1800" b="1" dirty="0">
              <a:solidFill>
                <a:srgbClr val="FFFF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23FD90-18AB-4BFE-B5E1-D21379392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088" y="0"/>
            <a:ext cx="8612372" cy="4953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9F2B6C-9FC0-4896-A11D-95A36BCEA8C3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1509478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541" y="5035124"/>
            <a:ext cx="12188952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note: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portfast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cổng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trunking</a:t>
            </a:r>
            <a:endParaRPr lang="en-US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60982C-3981-4CED-8A2B-EA1903679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6135" y="0"/>
            <a:ext cx="6135865" cy="31904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0524AD-3531-4D55-A75E-F22FF20E87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675243" cy="3272585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D7C1B090-ABD9-496E-BA51-C984F88809B3}"/>
              </a:ext>
            </a:extLst>
          </p:cNvPr>
          <p:cNvSpPr/>
          <p:nvPr/>
        </p:nvSpPr>
        <p:spPr>
          <a:xfrm>
            <a:off x="5675243" y="1311964"/>
            <a:ext cx="420757" cy="39756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D0228E-A74A-46F1-99BB-EC26DA051289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2609854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5225240"/>
            <a:ext cx="100584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- Redundant topology : Cho </a:t>
            </a:r>
            <a:r>
              <a:rPr lang="en-US" dirty="0" err="1">
                <a:solidFill>
                  <a:srgbClr val="FFFFFF"/>
                </a:solidFill>
              </a:rPr>
              <a:t>phép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loại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bỏ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các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điểm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chết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trong</a:t>
            </a:r>
            <a:r>
              <a:rPr lang="en-US" dirty="0">
                <a:solidFill>
                  <a:srgbClr val="FFFFFF"/>
                </a:solidFill>
              </a:rPr>
              <a:t> s</a:t>
            </a:r>
            <a:r>
              <a:rPr lang="vi-VN" dirty="0">
                <a:solidFill>
                  <a:srgbClr val="FFFFFF"/>
                </a:solidFill>
              </a:rPr>
              <a:t>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đồ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mạng</a:t>
            </a:r>
            <a:r>
              <a:rPr lang="en-US" dirty="0">
                <a:solidFill>
                  <a:srgbClr val="FFFFFF"/>
                </a:solidFill>
              </a:rPr>
              <a:t> (</a:t>
            </a:r>
            <a:r>
              <a:rPr lang="en-US" dirty="0" err="1">
                <a:solidFill>
                  <a:srgbClr val="FFFFFF"/>
                </a:solidFill>
              </a:rPr>
              <a:t>thiết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bị</a:t>
            </a:r>
            <a:r>
              <a:rPr lang="en-US" dirty="0">
                <a:solidFill>
                  <a:srgbClr val="FFFFFF"/>
                </a:solidFill>
              </a:rPr>
              <a:t> h</a:t>
            </a:r>
            <a:r>
              <a:rPr lang="vi-VN" dirty="0">
                <a:solidFill>
                  <a:srgbClr val="FFFFFF"/>
                </a:solidFill>
              </a:rPr>
              <a:t>ư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hỏng</a:t>
            </a:r>
            <a:r>
              <a:rPr lang="en-US" dirty="0">
                <a:solidFill>
                  <a:srgbClr val="FFFFFF"/>
                </a:solidFill>
              </a:rPr>
              <a:t>/ng</a:t>
            </a:r>
            <a:r>
              <a:rPr lang="vi-VN" dirty="0">
                <a:solidFill>
                  <a:srgbClr val="FFFFFF"/>
                </a:solidFill>
              </a:rPr>
              <a:t>ư</a:t>
            </a:r>
            <a:r>
              <a:rPr lang="en-US" dirty="0">
                <a:solidFill>
                  <a:srgbClr val="FFFFFF"/>
                </a:solidFill>
              </a:rPr>
              <a:t>ng </a:t>
            </a:r>
            <a:r>
              <a:rPr lang="en-US" dirty="0" err="1">
                <a:solidFill>
                  <a:srgbClr val="FFFFFF"/>
                </a:solidFill>
              </a:rPr>
              <a:t>hoạt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động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97C742-7604-4353-9F52-AF2986E51365}"/>
              </a:ext>
            </a:extLst>
          </p:cNvPr>
          <p:cNvSpPr txBox="1"/>
          <p:nvPr/>
        </p:nvSpPr>
        <p:spPr>
          <a:xfrm>
            <a:off x="0" y="0"/>
            <a:ext cx="2951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VÍ DỤ ÁP DUNG: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CAB0FF-139B-4138-8EAA-5DC142D78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621"/>
            <a:ext cx="12192000" cy="596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90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81054" y="4953000"/>
            <a:ext cx="11159992" cy="1143000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 CẦU :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BẦU CHỌN ROOT BRIDGE?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BẦU CHỌN ROOT PORT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BẦU CHỌN NON-ROOT PORT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46B510-5EC0-4DC5-A2C9-33FAC14E9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756" y="0"/>
            <a:ext cx="8723243" cy="48348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41613C-F202-4D07-BF28-0FF1F3EA416D}"/>
              </a:ext>
            </a:extLst>
          </p:cNvPr>
          <p:cNvSpPr txBox="1"/>
          <p:nvPr/>
        </p:nvSpPr>
        <p:spPr>
          <a:xfrm>
            <a:off x="1152940" y="506895"/>
            <a:ext cx="2474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ĐÁP ÁN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BFE96-2621-467D-9340-FA397859B463}"/>
              </a:ext>
            </a:extLst>
          </p:cNvPr>
          <p:cNvSpPr txBox="1"/>
          <p:nvPr/>
        </p:nvSpPr>
        <p:spPr>
          <a:xfrm>
            <a:off x="67733" y="6463221"/>
            <a:ext cx="1212272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BIÊN SOẠN : D</a:t>
            </a:r>
            <a:r>
              <a:rPr lang="vi-VN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NGỌC VỌNG</a:t>
            </a:r>
          </a:p>
        </p:txBody>
      </p:sp>
    </p:spTree>
    <p:extLst>
      <p:ext uri="{BB962C8B-B14F-4D97-AF65-F5344CB8AC3E}">
        <p14:creationId xmlns:p14="http://schemas.microsoft.com/office/powerpoint/2010/main" val="3273796215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{89EE82D1-CD71-4FC0-8515-B96E1E3C5C95}tf56160789</Template>
  <TotalTime>0</TotalTime>
  <Words>772</Words>
  <Application>Microsoft Office PowerPoint</Application>
  <PresentationFormat>Widescreen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Bookman Old Style</vt:lpstr>
      <vt:lpstr>Calibri</vt:lpstr>
      <vt:lpstr>Franklin Gothic Book</vt:lpstr>
      <vt:lpstr>Times New Roman</vt:lpstr>
      <vt:lpstr>1_RetrospectVTI</vt:lpstr>
      <vt:lpstr>SPANNING TREE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2020-05-31T10:34:05Z</dcterms:created>
  <dcterms:modified xsi:type="dcterms:W3CDTF">2020-05-31T13:48:42Z</dcterms:modified>
</cp:coreProperties>
</file>